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hCFnLEDJJuw508mOzbYUe83qxp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4F511EC-D835-4630-B6BB-D5DE4A255D08}">
  <a:tblStyle styleId="{54F511EC-D835-4630-B6BB-D5DE4A255D0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1224" y="-5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738966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" name="Google Shape;5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a22dfd102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a22dfd102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2" name="Google Shape;42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9e9fa3c1d_6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" name="Google Shape;144;g89e9fa3c1d_6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6" name="Google Shape;2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ctrTitle"/>
          </p:nvPr>
        </p:nvSpPr>
        <p:spPr>
          <a:xfrm>
            <a:off x="311785" y="744855"/>
            <a:ext cx="8520430" cy="205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subTitle" idx="1"/>
          </p:nvPr>
        </p:nvSpPr>
        <p:spPr>
          <a:xfrm>
            <a:off x="311785" y="2834005"/>
            <a:ext cx="8520430" cy="79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864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0"/>
          <p:cNvSpPr txBox="1">
            <a:spLocks noGrp="1"/>
          </p:cNvSpPr>
          <p:nvPr>
            <p:ph type="body" idx="1"/>
          </p:nvPr>
        </p:nvSpPr>
        <p:spPr>
          <a:xfrm>
            <a:off x="311785" y="4230370"/>
            <a:ext cx="5998845" cy="60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864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1"/>
          <p:cNvSpPr txBox="1">
            <a:spLocks noGrp="1"/>
          </p:cNvSpPr>
          <p:nvPr>
            <p:ph type="title" hasCustomPrompt="1"/>
          </p:nvPr>
        </p:nvSpPr>
        <p:spPr>
          <a:xfrm>
            <a:off x="311785" y="1106170"/>
            <a:ext cx="8520430" cy="196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31"/>
          <p:cNvSpPr txBox="1">
            <a:spLocks noGrp="1"/>
          </p:cNvSpPr>
          <p:nvPr>
            <p:ph type="body" idx="1"/>
          </p:nvPr>
        </p:nvSpPr>
        <p:spPr>
          <a:xfrm>
            <a:off x="311785" y="3152140"/>
            <a:ext cx="8520430" cy="1301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864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864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ì ëª© ë° ë´ì©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6700" cy="99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body" idx="1"/>
          </p:nvPr>
        </p:nvSpPr>
        <p:spPr>
          <a:xfrm>
            <a:off x="628650" y="1369060"/>
            <a:ext cx="7886700" cy="326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dt" idx="10"/>
          </p:nvPr>
        </p:nvSpPr>
        <p:spPr>
          <a:xfrm>
            <a:off x="628650" y="4767580"/>
            <a:ext cx="2057400" cy="2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ftr" idx="11"/>
          </p:nvPr>
        </p:nvSpPr>
        <p:spPr>
          <a:xfrm>
            <a:off x="3028950" y="4767580"/>
            <a:ext cx="3086100" cy="2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sldNum" idx="12"/>
          </p:nvPr>
        </p:nvSpPr>
        <p:spPr>
          <a:xfrm>
            <a:off x="6457950" y="4767580"/>
            <a:ext cx="2057400" cy="2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3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864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title"/>
          </p:nvPr>
        </p:nvSpPr>
        <p:spPr>
          <a:xfrm>
            <a:off x="311785" y="2150745"/>
            <a:ext cx="8520430" cy="842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864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3999865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body" idx="2"/>
          </p:nvPr>
        </p:nvSpPr>
        <p:spPr>
          <a:xfrm>
            <a:off x="4832350" y="1152525"/>
            <a:ext cx="3999865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864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864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 txBox="1">
            <a:spLocks noGrp="1"/>
          </p:cNvSpPr>
          <p:nvPr>
            <p:ph type="title"/>
          </p:nvPr>
        </p:nvSpPr>
        <p:spPr>
          <a:xfrm>
            <a:off x="311785" y="555625"/>
            <a:ext cx="2807970" cy="75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1"/>
          </p:nvPr>
        </p:nvSpPr>
        <p:spPr>
          <a:xfrm>
            <a:off x="311785" y="1389380"/>
            <a:ext cx="2807970" cy="317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864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"/>
          <p:cNvSpPr txBox="1">
            <a:spLocks noGrp="1"/>
          </p:cNvSpPr>
          <p:nvPr>
            <p:ph type="title"/>
          </p:nvPr>
        </p:nvSpPr>
        <p:spPr>
          <a:xfrm>
            <a:off x="490220" y="450215"/>
            <a:ext cx="6367780" cy="409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864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9"/>
          <p:cNvSpPr txBox="1">
            <a:spLocks noGrp="1"/>
          </p:cNvSpPr>
          <p:nvPr>
            <p:ph type="title"/>
          </p:nvPr>
        </p:nvSpPr>
        <p:spPr>
          <a:xfrm>
            <a:off x="265430" y="1233170"/>
            <a:ext cx="4044950" cy="148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subTitle" idx="1"/>
          </p:nvPr>
        </p:nvSpPr>
        <p:spPr>
          <a:xfrm>
            <a:off x="265430" y="2802890"/>
            <a:ext cx="4044950" cy="123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body" idx="2"/>
          </p:nvPr>
        </p:nvSpPr>
        <p:spPr>
          <a:xfrm>
            <a:off x="4939665" y="723900"/>
            <a:ext cx="3837305" cy="369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864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852043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311785" y="1152525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864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"/>
          <p:cNvSpPr txBox="1"/>
          <p:nvPr/>
        </p:nvSpPr>
        <p:spPr>
          <a:xfrm>
            <a:off x="683568" y="2499742"/>
            <a:ext cx="4505826" cy="1506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팀명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푸드파이터즈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팀장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발표일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2020-06-26 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611560" y="915566"/>
            <a:ext cx="2070735" cy="107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푸드코트</a:t>
            </a:r>
            <a:endParaRPr sz="3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KIOSK</a:t>
            </a:r>
            <a:endParaRPr sz="3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Google Shape;63;p1"/>
          <p:cNvCxnSpPr/>
          <p:nvPr/>
        </p:nvCxnSpPr>
        <p:spPr>
          <a:xfrm>
            <a:off x="666750" y="2201545"/>
            <a:ext cx="7156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4" name="Google Shape;64;p1"/>
          <p:cNvSpPr/>
          <p:nvPr/>
        </p:nvSpPr>
        <p:spPr>
          <a:xfrm>
            <a:off x="611560" y="483518"/>
            <a:ext cx="1408992" cy="2735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 종 발 표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107504" y="0"/>
            <a:ext cx="8928992" cy="12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"/>
          <p:cNvSpPr/>
          <p:nvPr/>
        </p:nvSpPr>
        <p:spPr>
          <a:xfrm>
            <a:off x="142875" y="206375"/>
            <a:ext cx="6644005" cy="446976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9"/>
          <p:cNvSpPr/>
          <p:nvPr/>
        </p:nvSpPr>
        <p:spPr>
          <a:xfrm>
            <a:off x="71755" y="127000"/>
            <a:ext cx="8985250" cy="4620260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9"/>
          <p:cNvSpPr/>
          <p:nvPr/>
        </p:nvSpPr>
        <p:spPr>
          <a:xfrm>
            <a:off x="-1746250" y="-451485"/>
            <a:ext cx="2648585" cy="28702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27" name="Google Shape;227;p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28" name="Google Shape;228;p9"/>
          <p:cNvPicPr preferRelativeResize="0"/>
          <p:nvPr/>
        </p:nvPicPr>
        <p:blipFill rotWithShape="1">
          <a:blip r:embed="rId3">
            <a:alphaModFix/>
          </a:blip>
          <a:srcRect t="4577" b="4569"/>
          <a:stretch/>
        </p:blipFill>
        <p:spPr>
          <a:xfrm>
            <a:off x="431165" y="962660"/>
            <a:ext cx="6022338" cy="335661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9"/>
          <p:cNvSpPr txBox="1"/>
          <p:nvPr/>
        </p:nvSpPr>
        <p:spPr>
          <a:xfrm>
            <a:off x="454660" y="440690"/>
            <a:ext cx="1611630" cy="1078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p9"/>
          <p:cNvCxnSpPr/>
          <p:nvPr/>
        </p:nvCxnSpPr>
        <p:spPr>
          <a:xfrm>
            <a:off x="589915" y="1045845"/>
            <a:ext cx="652780" cy="127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31" name="Google Shape;231;p9"/>
          <p:cNvGraphicFramePr/>
          <p:nvPr/>
        </p:nvGraphicFramePr>
        <p:xfrm>
          <a:off x="6834505" y="208915"/>
          <a:ext cx="2142475" cy="4452500"/>
        </p:xfrm>
        <a:graphic>
          <a:graphicData uri="http://schemas.openxmlformats.org/drawingml/2006/table">
            <a:tbl>
              <a:tblPr>
                <a:noFill/>
                <a:tableStyleId>{54F511EC-D835-4630-B6BB-D5DE4A255D08}</a:tableStyleId>
              </a:tblPr>
              <a:tblGrid>
                <a:gridCol w="384800"/>
                <a:gridCol w="283200"/>
                <a:gridCol w="1474475"/>
              </a:tblGrid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메인화면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화면형태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 (화면설명)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로고 </a:t>
                      </a: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이미지 ( 356*659 )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50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선택버튼 &gt; 매장/ 포장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선택시 버튼 테두리 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색상변경 ㅡ&gt; 색상 검토중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check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속성</a:t>
                      </a: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7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메인페이지 로고 이미지 356 * 659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매장, 포장 버튼 크기 188 * 168  / 아이콘 195 * 110 / Text는 버튼 위에 삽입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7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2" name="Google Shape;232;p9"/>
          <p:cNvSpPr txBox="1"/>
          <p:nvPr/>
        </p:nvSpPr>
        <p:spPr>
          <a:xfrm flipH="1">
            <a:off x="111125" y="4786630"/>
            <a:ext cx="1675130" cy="15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 COURT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2348230" y="1114425"/>
            <a:ext cx="2253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1671955" y="2905760"/>
            <a:ext cx="225425" cy="2279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1902460" y="599440"/>
            <a:ext cx="2995930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5. prototype </a:t>
            </a:r>
            <a:endParaRPr sz="15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107504" y="0"/>
            <a:ext cx="8928992" cy="12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"/>
          <p:cNvSpPr/>
          <p:nvPr/>
        </p:nvSpPr>
        <p:spPr>
          <a:xfrm>
            <a:off x="142875" y="206375"/>
            <a:ext cx="6644005" cy="446976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10"/>
          <p:cNvSpPr/>
          <p:nvPr/>
        </p:nvSpPr>
        <p:spPr>
          <a:xfrm>
            <a:off x="71755" y="127000"/>
            <a:ext cx="8985250" cy="4620260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3" name="Google Shape;243;p10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471170" y="518160"/>
            <a:ext cx="5887721" cy="361061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0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aphicFrame>
        <p:nvGraphicFramePr>
          <p:cNvPr id="245" name="Google Shape;245;p10"/>
          <p:cNvGraphicFramePr/>
          <p:nvPr/>
        </p:nvGraphicFramePr>
        <p:xfrm>
          <a:off x="6834505" y="208915"/>
          <a:ext cx="2142475" cy="4588420"/>
        </p:xfrm>
        <a:graphic>
          <a:graphicData uri="http://schemas.openxmlformats.org/drawingml/2006/table">
            <a:tbl>
              <a:tblPr>
                <a:noFill/>
                <a:tableStyleId>{54F511EC-D835-4630-B6BB-D5DE4A255D08}</a:tableStyleId>
              </a:tblPr>
              <a:tblGrid>
                <a:gridCol w="384800"/>
                <a:gridCol w="283200"/>
                <a:gridCol w="1474475"/>
              </a:tblGrid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메뉴선택 </a:t>
                      </a: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화면형태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 (화면설명)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50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메뉴 선택 버튼 6개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선택시 버튼 테두리 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색상변경 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85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-뒤로가기 버튼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-선택시 메인 화면으로 돌아감</a:t>
                      </a:r>
                      <a:endParaRPr sz="900" u="none" strike="noStrike" cap="none"/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check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속성</a:t>
                      </a: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5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메뉴선택 화면 로고 이미지 214 * 919  / 각 메뉴 버튼 크기 164 * 163 / 아이콘 크기 유동적           다음,이전 버튼 크기 55 * 52 size</a:t>
                      </a: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6" name="Google Shape;246;p10"/>
          <p:cNvSpPr txBox="1"/>
          <p:nvPr/>
        </p:nvSpPr>
        <p:spPr>
          <a:xfrm flipH="1">
            <a:off x="111125" y="4786630"/>
            <a:ext cx="1675130" cy="15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 COURT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0"/>
          <p:cNvSpPr/>
          <p:nvPr/>
        </p:nvSpPr>
        <p:spPr>
          <a:xfrm>
            <a:off x="1370330" y="1651000"/>
            <a:ext cx="225425" cy="2279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541655" y="3556635"/>
            <a:ext cx="2253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107504" y="0"/>
            <a:ext cx="8928992" cy="12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"/>
          <p:cNvSpPr/>
          <p:nvPr/>
        </p:nvSpPr>
        <p:spPr>
          <a:xfrm>
            <a:off x="71755" y="127000"/>
            <a:ext cx="8985250" cy="4620260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11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aphicFrame>
        <p:nvGraphicFramePr>
          <p:cNvPr id="256" name="Google Shape;256;p11"/>
          <p:cNvGraphicFramePr/>
          <p:nvPr/>
        </p:nvGraphicFramePr>
        <p:xfrm>
          <a:off x="6834505" y="208915"/>
          <a:ext cx="2142475" cy="4536790"/>
        </p:xfrm>
        <a:graphic>
          <a:graphicData uri="http://schemas.openxmlformats.org/drawingml/2006/table">
            <a:tbl>
              <a:tblPr>
                <a:noFill/>
                <a:tableStyleId>{54F511EC-D835-4630-B6BB-D5DE4A255D08}</a:tableStyleId>
              </a:tblPr>
              <a:tblGrid>
                <a:gridCol w="384800"/>
                <a:gridCol w="283200"/>
                <a:gridCol w="1474475"/>
              </a:tblGrid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메뉴선택 화면</a:t>
                      </a:r>
                      <a:endParaRPr sz="9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화면형태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 (화면설명)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4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체크시 테두리 색상 변경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4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-앞으로가기 버튼 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-클릭시 선택한 메뉴판 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page 이동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FF0000"/>
                          </a:solidFill>
                        </a:rPr>
                        <a:t>check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속성</a:t>
                      </a:r>
                      <a:endParaRPr sz="1400" u="none" strike="noStrike" cap="none"/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5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버튼 선택시 변하는 색상 RGB ( 243,156,18 )</a:t>
                      </a: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7" name="Google Shape;257;p11"/>
          <p:cNvSpPr/>
          <p:nvPr/>
        </p:nvSpPr>
        <p:spPr>
          <a:xfrm>
            <a:off x="142875" y="206375"/>
            <a:ext cx="6644005" cy="446976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11"/>
          <p:cNvSpPr txBox="1"/>
          <p:nvPr/>
        </p:nvSpPr>
        <p:spPr>
          <a:xfrm flipH="1">
            <a:off x="111125" y="4786630"/>
            <a:ext cx="1675130" cy="15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 COURT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11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471170" y="518160"/>
            <a:ext cx="5887721" cy="361061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1"/>
          <p:cNvSpPr/>
          <p:nvPr/>
        </p:nvSpPr>
        <p:spPr>
          <a:xfrm>
            <a:off x="1370330" y="1651000"/>
            <a:ext cx="2253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1"/>
          <p:cNvSpPr/>
          <p:nvPr/>
        </p:nvSpPr>
        <p:spPr>
          <a:xfrm>
            <a:off x="6006530" y="3576500"/>
            <a:ext cx="2253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1"/>
          <p:cNvSpPr/>
          <p:nvPr/>
        </p:nvSpPr>
        <p:spPr>
          <a:xfrm>
            <a:off x="107504" y="0"/>
            <a:ext cx="8928992" cy="12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"/>
          <p:cNvSpPr/>
          <p:nvPr/>
        </p:nvSpPr>
        <p:spPr>
          <a:xfrm>
            <a:off x="142875" y="206375"/>
            <a:ext cx="6644005" cy="446976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12"/>
          <p:cNvSpPr/>
          <p:nvPr/>
        </p:nvSpPr>
        <p:spPr>
          <a:xfrm>
            <a:off x="71755" y="127000"/>
            <a:ext cx="8985250" cy="4620260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12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aphicFrame>
        <p:nvGraphicFramePr>
          <p:cNvPr id="270" name="Google Shape;270;p12"/>
          <p:cNvGraphicFramePr/>
          <p:nvPr/>
        </p:nvGraphicFramePr>
        <p:xfrm>
          <a:off x="6834505" y="208915"/>
          <a:ext cx="2142475" cy="4799325"/>
        </p:xfrm>
        <a:graphic>
          <a:graphicData uri="http://schemas.openxmlformats.org/drawingml/2006/table">
            <a:tbl>
              <a:tblPr>
                <a:noFill/>
                <a:tableStyleId>{54F511EC-D835-4630-B6BB-D5DE4A255D08}</a:tableStyleId>
              </a:tblPr>
              <a:tblGrid>
                <a:gridCol w="384800"/>
                <a:gridCol w="283200"/>
                <a:gridCol w="1474475"/>
              </a:tblGrid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한식 </a:t>
                      </a: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</a:t>
                      </a:r>
                      <a:r>
                        <a:rPr lang="en-US" sz="900" u="none" strike="noStrike" cap="none"/>
                        <a:t>뉴판 화면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화면형태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 (화면설명)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-(대분류)메뉴 버튼 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-선택 한 메뉴판 화면으로 이동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-메뉴판 메뉴 버튼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-클릭시 사이드 팝업창 생성</a:t>
                      </a:r>
                      <a:endParaRPr sz="900" u="none" strike="noStrike" cap="none"/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FF0000"/>
                          </a:solidFill>
                        </a:rPr>
                        <a:t>check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-처음으로 버튼 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-선택시 메인 화면으로 돌아감</a:t>
                      </a:r>
                      <a:endParaRPr sz="900" u="none" strike="noStrike" cap="none"/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23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속성</a:t>
                      </a: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7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1"/>
                          </a:solidFill>
                        </a:rPr>
                        <a:t>메뉴판 화면 로고 이미지 95 * 유동값 / 메뉴 이동 아이콘 크기 70 * 90 / 레이아웃 Content_area 　　　　　　사이즈 658 * 920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1"/>
                          </a:solidFill>
                        </a:rPr>
                        <a:t>메뉴판 화면 Content_area &gt; 메뉴 이미지 127 * 197 / 장바구니 190 * 978 / 결제 버튼 49 * 206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7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1" name="Google Shape;271;p12"/>
          <p:cNvSpPr txBox="1"/>
          <p:nvPr/>
        </p:nvSpPr>
        <p:spPr>
          <a:xfrm flipH="1">
            <a:off x="111125" y="4786630"/>
            <a:ext cx="1675130" cy="15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 COURT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977" y="365250"/>
            <a:ext cx="5271875" cy="413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2"/>
          <p:cNvSpPr/>
          <p:nvPr/>
        </p:nvSpPr>
        <p:spPr>
          <a:xfrm>
            <a:off x="2576455" y="438800"/>
            <a:ext cx="2253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2"/>
          <p:cNvSpPr/>
          <p:nvPr/>
        </p:nvSpPr>
        <p:spPr>
          <a:xfrm>
            <a:off x="1466305" y="1203775"/>
            <a:ext cx="2253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2"/>
          <p:cNvSpPr/>
          <p:nvPr/>
        </p:nvSpPr>
        <p:spPr>
          <a:xfrm>
            <a:off x="4710430" y="3552825"/>
            <a:ext cx="2253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2"/>
          <p:cNvSpPr/>
          <p:nvPr/>
        </p:nvSpPr>
        <p:spPr>
          <a:xfrm>
            <a:off x="107504" y="0"/>
            <a:ext cx="8928992" cy="12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"/>
          <p:cNvSpPr/>
          <p:nvPr/>
        </p:nvSpPr>
        <p:spPr>
          <a:xfrm>
            <a:off x="142875" y="206375"/>
            <a:ext cx="6644100" cy="4469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13"/>
          <p:cNvSpPr/>
          <p:nvPr/>
        </p:nvSpPr>
        <p:spPr>
          <a:xfrm>
            <a:off x="71755" y="127000"/>
            <a:ext cx="8985250" cy="4620260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3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aphicFrame>
        <p:nvGraphicFramePr>
          <p:cNvPr id="284" name="Google Shape;284;p13"/>
          <p:cNvGraphicFramePr/>
          <p:nvPr/>
        </p:nvGraphicFramePr>
        <p:xfrm>
          <a:off x="6834505" y="208915"/>
          <a:ext cx="2142475" cy="4998685"/>
        </p:xfrm>
        <a:graphic>
          <a:graphicData uri="http://schemas.openxmlformats.org/drawingml/2006/table">
            <a:tbl>
              <a:tblPr>
                <a:noFill/>
                <a:tableStyleId>{54F511EC-D835-4630-B6BB-D5DE4A255D08}</a:tableStyleId>
              </a:tblPr>
              <a:tblGrid>
                <a:gridCol w="384800"/>
                <a:gridCol w="283200"/>
                <a:gridCol w="1474475"/>
              </a:tblGrid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사이드 메뉴판 화면</a:t>
                      </a:r>
                      <a:endParaRPr sz="9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화면형태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 (화면설명)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- 수량 -, + 버튼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- 버튼 클릭 시 수량이 증가 또는 감소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-사이드 메뉴 버튼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-버튼 클릭시 체크포인트 생성</a:t>
                      </a:r>
                      <a:endParaRPr sz="900" u="none" strike="noStrike" cap="none"/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FF0000"/>
                          </a:solidFill>
                        </a:rPr>
                        <a:t>check</a:t>
                      </a:r>
                      <a:endParaRPr sz="900" u="none" strike="noStrike" cap="none"/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-취소 버튼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-버튼 클릭시 메뉴판 화면으로 돌아감</a:t>
                      </a:r>
                      <a:endParaRPr sz="900" u="none" strike="noStrike" cap="none"/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속성</a:t>
                      </a: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6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사이드 메뉴판 화면 팝업창 크기 </a:t>
                      </a: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679 * 547 / 메뉴 Name : h2 , bold , red 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메뉴 이미지 109 * 108 / 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취소 버튼 65 *207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5" name="Google Shape;285;p13"/>
          <p:cNvSpPr txBox="1"/>
          <p:nvPr/>
        </p:nvSpPr>
        <p:spPr>
          <a:xfrm flipH="1">
            <a:off x="111125" y="4786630"/>
            <a:ext cx="1675130" cy="15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 COURT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977" y="365250"/>
            <a:ext cx="5271875" cy="413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3"/>
          <p:cNvSpPr/>
          <p:nvPr/>
        </p:nvSpPr>
        <p:spPr>
          <a:xfrm>
            <a:off x="2043425" y="1571625"/>
            <a:ext cx="184500" cy="15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3"/>
          <p:cNvSpPr/>
          <p:nvPr/>
        </p:nvSpPr>
        <p:spPr>
          <a:xfrm>
            <a:off x="2119630" y="2105025"/>
            <a:ext cx="2253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3"/>
          <p:cNvSpPr/>
          <p:nvPr/>
        </p:nvSpPr>
        <p:spPr>
          <a:xfrm>
            <a:off x="2043425" y="3552825"/>
            <a:ext cx="2253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3"/>
          <p:cNvSpPr/>
          <p:nvPr/>
        </p:nvSpPr>
        <p:spPr>
          <a:xfrm>
            <a:off x="107504" y="0"/>
            <a:ext cx="8928992" cy="12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"/>
          <p:cNvSpPr/>
          <p:nvPr/>
        </p:nvSpPr>
        <p:spPr>
          <a:xfrm>
            <a:off x="142875" y="206375"/>
            <a:ext cx="6644005" cy="446976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14"/>
          <p:cNvSpPr/>
          <p:nvPr/>
        </p:nvSpPr>
        <p:spPr>
          <a:xfrm>
            <a:off x="71755" y="127000"/>
            <a:ext cx="8985250" cy="4620260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1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aphicFrame>
        <p:nvGraphicFramePr>
          <p:cNvPr id="298" name="Google Shape;298;p14"/>
          <p:cNvGraphicFramePr/>
          <p:nvPr/>
        </p:nvGraphicFramePr>
        <p:xfrm>
          <a:off x="6834505" y="208915"/>
          <a:ext cx="2142475" cy="4724315"/>
        </p:xfrm>
        <a:graphic>
          <a:graphicData uri="http://schemas.openxmlformats.org/drawingml/2006/table">
            <a:tbl>
              <a:tblPr>
                <a:noFill/>
                <a:tableStyleId>{54F511EC-D835-4630-B6BB-D5DE4A255D08}</a:tableStyleId>
              </a:tblPr>
              <a:tblGrid>
                <a:gridCol w="384800"/>
                <a:gridCol w="283200"/>
                <a:gridCol w="1474475"/>
              </a:tblGrid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사이드 메뉴판 화면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화면형태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 (화면설명)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체크포인트 생성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-확인 버튼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-클릭시 메뉴판에 메인메뉴, 체크포인트가 생성된 사이드 메뉴를 함께 장바구니에 추가</a:t>
                      </a:r>
                      <a:endParaRPr sz="900" u="none" strike="noStrike" cap="none"/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FF0000"/>
                          </a:solidFill>
                        </a:rPr>
                        <a:t>check</a:t>
                      </a:r>
                      <a:endParaRPr sz="9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속성</a:t>
                      </a: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6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체크포인트 크기 81 * 81 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확인 버튼 65 *207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9" name="Google Shape;299;p14"/>
          <p:cNvSpPr txBox="1"/>
          <p:nvPr/>
        </p:nvSpPr>
        <p:spPr>
          <a:xfrm flipH="1">
            <a:off x="111125" y="4786630"/>
            <a:ext cx="1675130" cy="15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 COURT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977" y="365250"/>
            <a:ext cx="5271875" cy="413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4"/>
          <p:cNvSpPr/>
          <p:nvPr/>
        </p:nvSpPr>
        <p:spPr>
          <a:xfrm>
            <a:off x="2043425" y="2181225"/>
            <a:ext cx="2253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4"/>
          <p:cNvSpPr/>
          <p:nvPr/>
        </p:nvSpPr>
        <p:spPr>
          <a:xfrm>
            <a:off x="3262625" y="3476625"/>
            <a:ext cx="2253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4"/>
          <p:cNvSpPr/>
          <p:nvPr/>
        </p:nvSpPr>
        <p:spPr>
          <a:xfrm>
            <a:off x="107504" y="0"/>
            <a:ext cx="8928992" cy="12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"/>
          <p:cNvSpPr/>
          <p:nvPr/>
        </p:nvSpPr>
        <p:spPr>
          <a:xfrm>
            <a:off x="142875" y="206375"/>
            <a:ext cx="6644005" cy="446976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15"/>
          <p:cNvSpPr/>
          <p:nvPr/>
        </p:nvSpPr>
        <p:spPr>
          <a:xfrm>
            <a:off x="71755" y="127000"/>
            <a:ext cx="8985250" cy="4620260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aphicFrame>
        <p:nvGraphicFramePr>
          <p:cNvPr id="311" name="Google Shape;311;p15"/>
          <p:cNvGraphicFramePr/>
          <p:nvPr/>
        </p:nvGraphicFramePr>
        <p:xfrm>
          <a:off x="6834505" y="208915"/>
          <a:ext cx="2142475" cy="4858995"/>
        </p:xfrm>
        <a:graphic>
          <a:graphicData uri="http://schemas.openxmlformats.org/drawingml/2006/table">
            <a:tbl>
              <a:tblPr>
                <a:noFill/>
                <a:tableStyleId>{54F511EC-D835-4630-B6BB-D5DE4A255D08}</a:tableStyleId>
              </a:tblPr>
              <a:tblGrid>
                <a:gridCol w="384800"/>
                <a:gridCol w="283200"/>
                <a:gridCol w="1474475"/>
              </a:tblGrid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한식 메뉴판 화면</a:t>
                      </a:r>
                      <a:endParaRPr sz="9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화면형태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 (화면설명)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-삭제버튼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-선택한 메뉴를 삭제하는 기능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- 수량 -, + 버튼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- 버튼 클릭 시 수량이 증가 또는 감소</a:t>
                      </a:r>
                      <a:endParaRPr sz="900" u="none" strike="noStrike" cap="none"/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-결제버튼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-클릭시 결제 창 생성</a:t>
                      </a:r>
                      <a:endParaRPr sz="900" u="none" strike="noStrike" cap="none"/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FF0000"/>
                          </a:solidFill>
                        </a:rPr>
                        <a:t>check</a:t>
                      </a:r>
                      <a:endParaRPr sz="9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속성</a:t>
                      </a: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6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삭제 버튼 20 * 20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+, - 버튼 20 * 20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결제 버튼 49 * 206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2" name="Google Shape;312;p15"/>
          <p:cNvSpPr txBox="1"/>
          <p:nvPr/>
        </p:nvSpPr>
        <p:spPr>
          <a:xfrm flipH="1">
            <a:off x="111125" y="4786630"/>
            <a:ext cx="1675130" cy="15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 COURT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977" y="365250"/>
            <a:ext cx="5271875" cy="413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3025" y="4019650"/>
            <a:ext cx="1581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5622" y="4015992"/>
            <a:ext cx="158175" cy="1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3025" y="3791625"/>
            <a:ext cx="1581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5622" y="3787967"/>
            <a:ext cx="158175" cy="16157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5"/>
          <p:cNvSpPr/>
          <p:nvPr/>
        </p:nvSpPr>
        <p:spPr>
          <a:xfrm>
            <a:off x="900425" y="3705225"/>
            <a:ext cx="202200" cy="16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5"/>
          <p:cNvSpPr/>
          <p:nvPr/>
        </p:nvSpPr>
        <p:spPr>
          <a:xfrm>
            <a:off x="3034025" y="3705225"/>
            <a:ext cx="202200" cy="16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5"/>
          <p:cNvSpPr/>
          <p:nvPr/>
        </p:nvSpPr>
        <p:spPr>
          <a:xfrm>
            <a:off x="4710425" y="4010025"/>
            <a:ext cx="202200" cy="16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5"/>
          <p:cNvSpPr/>
          <p:nvPr/>
        </p:nvSpPr>
        <p:spPr>
          <a:xfrm>
            <a:off x="107504" y="0"/>
            <a:ext cx="8928992" cy="12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"/>
          <p:cNvSpPr/>
          <p:nvPr/>
        </p:nvSpPr>
        <p:spPr>
          <a:xfrm>
            <a:off x="142875" y="206375"/>
            <a:ext cx="6644005" cy="446976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16"/>
          <p:cNvSpPr/>
          <p:nvPr/>
        </p:nvSpPr>
        <p:spPr>
          <a:xfrm>
            <a:off x="71755" y="127000"/>
            <a:ext cx="8985250" cy="4620260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aphicFrame>
        <p:nvGraphicFramePr>
          <p:cNvPr id="329" name="Google Shape;329;p16"/>
          <p:cNvGraphicFramePr/>
          <p:nvPr/>
        </p:nvGraphicFramePr>
        <p:xfrm>
          <a:off x="6834505" y="208915"/>
          <a:ext cx="2142475" cy="5271765"/>
        </p:xfrm>
        <a:graphic>
          <a:graphicData uri="http://schemas.openxmlformats.org/drawingml/2006/table">
            <a:tbl>
              <a:tblPr>
                <a:noFill/>
                <a:tableStyleId>{54F511EC-D835-4630-B6BB-D5DE4A255D08}</a:tableStyleId>
              </a:tblPr>
              <a:tblGrid>
                <a:gridCol w="384800"/>
                <a:gridCol w="283200"/>
                <a:gridCol w="1474475"/>
              </a:tblGrid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주문목록 화</a:t>
                      </a: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면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화면형태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 (화면설명)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-포장/매장 버튼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-버튼 클릭시 포장, 매장 벨류를 변경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주문 수량과 주문 금액을 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표시</a:t>
                      </a:r>
                      <a:endParaRPr sz="900" u="none" strike="noStrike" cap="none"/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-결제취소 버튼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-클릭 시 팝업창이 사라지며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메인 화면으로 돌아감</a:t>
                      </a:r>
                      <a:endParaRPr sz="900" u="none" strike="noStrike" cap="none"/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-카드결제 버튼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-버튼 클릭 시 새로운 결제 팝업창 생성</a:t>
                      </a:r>
                      <a:endParaRPr sz="900" u="none" strike="noStrike" cap="none"/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FF0000"/>
                          </a:solidFill>
                        </a:rPr>
                        <a:t>check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속성</a:t>
                      </a: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7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포장 버튼 40 * 74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카드결제 버튼 57 * 235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7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0" name="Google Shape;330;p16"/>
          <p:cNvSpPr txBox="1"/>
          <p:nvPr/>
        </p:nvSpPr>
        <p:spPr>
          <a:xfrm flipH="1">
            <a:off x="111125" y="4786630"/>
            <a:ext cx="1675130" cy="15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 COURT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977" y="365250"/>
            <a:ext cx="5271875" cy="413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45122" y="1853442"/>
            <a:ext cx="158175" cy="1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22534" y="1857085"/>
            <a:ext cx="158163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22525" y="2117575"/>
            <a:ext cx="1581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45122" y="2113917"/>
            <a:ext cx="158175" cy="16157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6"/>
          <p:cNvSpPr txBox="1"/>
          <p:nvPr/>
        </p:nvSpPr>
        <p:spPr>
          <a:xfrm>
            <a:off x="3930950" y="1778875"/>
            <a:ext cx="2931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6"/>
          <p:cNvSpPr txBox="1"/>
          <p:nvPr/>
        </p:nvSpPr>
        <p:spPr>
          <a:xfrm>
            <a:off x="3930950" y="2015013"/>
            <a:ext cx="2931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6"/>
          <p:cNvSpPr/>
          <p:nvPr/>
        </p:nvSpPr>
        <p:spPr>
          <a:xfrm>
            <a:off x="4405625" y="1266825"/>
            <a:ext cx="202200" cy="16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6"/>
          <p:cNvSpPr/>
          <p:nvPr/>
        </p:nvSpPr>
        <p:spPr>
          <a:xfrm>
            <a:off x="1891025" y="2867025"/>
            <a:ext cx="202200" cy="16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6"/>
          <p:cNvSpPr/>
          <p:nvPr/>
        </p:nvSpPr>
        <p:spPr>
          <a:xfrm>
            <a:off x="1738625" y="3400425"/>
            <a:ext cx="202200" cy="16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6"/>
          <p:cNvSpPr/>
          <p:nvPr/>
        </p:nvSpPr>
        <p:spPr>
          <a:xfrm>
            <a:off x="3948425" y="3400425"/>
            <a:ext cx="202200" cy="16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6"/>
          <p:cNvSpPr/>
          <p:nvPr/>
        </p:nvSpPr>
        <p:spPr>
          <a:xfrm>
            <a:off x="107504" y="0"/>
            <a:ext cx="8928992" cy="12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/>
          <p:nvPr/>
        </p:nvSpPr>
        <p:spPr>
          <a:xfrm>
            <a:off x="142875" y="206375"/>
            <a:ext cx="6644005" cy="446976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17"/>
          <p:cNvSpPr/>
          <p:nvPr/>
        </p:nvSpPr>
        <p:spPr>
          <a:xfrm>
            <a:off x="71755" y="127000"/>
            <a:ext cx="8985250" cy="4620260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p1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aphicFrame>
        <p:nvGraphicFramePr>
          <p:cNvPr id="350" name="Google Shape;350;p17"/>
          <p:cNvGraphicFramePr/>
          <p:nvPr/>
        </p:nvGraphicFramePr>
        <p:xfrm>
          <a:off x="6834505" y="208915"/>
          <a:ext cx="2142475" cy="4585915"/>
        </p:xfrm>
        <a:graphic>
          <a:graphicData uri="http://schemas.openxmlformats.org/drawingml/2006/table">
            <a:tbl>
              <a:tblPr>
                <a:noFill/>
                <a:tableStyleId>{54F511EC-D835-4630-B6BB-D5DE4A255D08}</a:tableStyleId>
              </a:tblPr>
              <a:tblGrid>
                <a:gridCol w="384800"/>
                <a:gridCol w="283200"/>
                <a:gridCol w="1474475"/>
              </a:tblGrid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결제 화면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화면형태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 (화면설명)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팝업창에 결제 안내 이미지를 띄움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9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9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결제 완료 시 새로운 결제 완료 팝업창 생성 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속성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6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카드 결제 팝업창 사이즈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571 * 301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카드 리더기 이미지 </a:t>
                      </a: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243 * 212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1" name="Google Shape;351;p17"/>
          <p:cNvSpPr txBox="1"/>
          <p:nvPr/>
        </p:nvSpPr>
        <p:spPr>
          <a:xfrm flipH="1">
            <a:off x="111125" y="4786630"/>
            <a:ext cx="1675130" cy="15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 COURT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977" y="365250"/>
            <a:ext cx="5271875" cy="413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7"/>
          <p:cNvSpPr txBox="1"/>
          <p:nvPr/>
        </p:nvSpPr>
        <p:spPr>
          <a:xfrm>
            <a:off x="2741450" y="1264250"/>
            <a:ext cx="16752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카드를 리더기에 넣어주세요</a:t>
            </a:r>
            <a:endParaRPr sz="7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17"/>
          <p:cNvSpPr/>
          <p:nvPr/>
        </p:nvSpPr>
        <p:spPr>
          <a:xfrm>
            <a:off x="2424430" y="962025"/>
            <a:ext cx="2253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7"/>
          <p:cNvSpPr/>
          <p:nvPr/>
        </p:nvSpPr>
        <p:spPr>
          <a:xfrm>
            <a:off x="107504" y="0"/>
            <a:ext cx="8928992" cy="12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142875" y="206375"/>
            <a:ext cx="6644100" cy="4469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18"/>
          <p:cNvSpPr/>
          <p:nvPr/>
        </p:nvSpPr>
        <p:spPr>
          <a:xfrm>
            <a:off x="71755" y="127000"/>
            <a:ext cx="8985300" cy="4620300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1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aphicFrame>
        <p:nvGraphicFramePr>
          <p:cNvPr id="363" name="Google Shape;363;p18"/>
          <p:cNvGraphicFramePr/>
          <p:nvPr/>
        </p:nvGraphicFramePr>
        <p:xfrm>
          <a:off x="6834505" y="208915"/>
          <a:ext cx="2142475" cy="4387795"/>
        </p:xfrm>
        <a:graphic>
          <a:graphicData uri="http://schemas.openxmlformats.org/drawingml/2006/table">
            <a:tbl>
              <a:tblPr>
                <a:noFill/>
                <a:tableStyleId>{54F511EC-D835-4630-B6BB-D5DE4A255D08}</a:tableStyleId>
              </a:tblPr>
              <a:tblGrid>
                <a:gridCol w="384800"/>
                <a:gridCol w="283200"/>
                <a:gridCol w="1474475"/>
              </a:tblGrid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결제 완료 화면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화면형태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 (화면설명)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</a:rPr>
                        <a:t>결제 완료 화면 출력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3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속성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5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결제 완료 팝업창 사이즈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571*512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대기번호 font : 나눔고딕 / bold / red </a:t>
                      </a:r>
                      <a:endParaRPr sz="900" u="none" strike="noStrike" cap="none"/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7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4" name="Google Shape;364;p18"/>
          <p:cNvSpPr txBox="1"/>
          <p:nvPr/>
        </p:nvSpPr>
        <p:spPr>
          <a:xfrm flipH="1">
            <a:off x="111125" y="4786630"/>
            <a:ext cx="1675130" cy="15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 COURT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977" y="365250"/>
            <a:ext cx="5271875" cy="413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8"/>
          <p:cNvSpPr txBox="1"/>
          <p:nvPr/>
        </p:nvSpPr>
        <p:spPr>
          <a:xfrm>
            <a:off x="2362175" y="1583700"/>
            <a:ext cx="24552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대기번호 : 001</a:t>
            </a:r>
            <a:endParaRPr sz="22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8"/>
          <p:cNvSpPr/>
          <p:nvPr/>
        </p:nvSpPr>
        <p:spPr>
          <a:xfrm>
            <a:off x="107504" y="0"/>
            <a:ext cx="8928992" cy="12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2"/>
          <p:cNvPicPr preferRelativeResize="0"/>
          <p:nvPr/>
        </p:nvPicPr>
        <p:blipFill rotWithShape="1">
          <a:blip r:embed="rId3">
            <a:alphaModFix amt="25000"/>
          </a:blip>
          <a:srcRect l="433" t="997" r="956" b="1183"/>
          <a:stretch/>
        </p:blipFill>
        <p:spPr>
          <a:xfrm>
            <a:off x="1626235" y="1468755"/>
            <a:ext cx="3437890" cy="237871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"/>
          <p:cNvSpPr txBox="1"/>
          <p:nvPr/>
        </p:nvSpPr>
        <p:spPr>
          <a:xfrm>
            <a:off x="308610" y="434340"/>
            <a:ext cx="993140" cy="43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" name="Google Shape;73;p2"/>
          <p:cNvCxnSpPr/>
          <p:nvPr/>
        </p:nvCxnSpPr>
        <p:spPr>
          <a:xfrm>
            <a:off x="431800" y="1057910"/>
            <a:ext cx="4889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4" name="Google Shape;74;p2"/>
          <p:cNvSpPr txBox="1"/>
          <p:nvPr/>
        </p:nvSpPr>
        <p:spPr>
          <a:xfrm>
            <a:off x="5508099" y="1275600"/>
            <a:ext cx="34380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lang="en-US" sz="1700" b="1" i="0" u="none" strike="noStrike" cap="none">
                <a:solidFill>
                  <a:srgbClr val="0C0C0C"/>
                </a:solidFill>
                <a:latin typeface="Gulim"/>
                <a:ea typeface="Gulim"/>
                <a:cs typeface="Gulim"/>
                <a:sym typeface="Gulim"/>
              </a:rPr>
              <a:t>정보구조도</a:t>
            </a:r>
            <a:endParaRPr sz="1700" b="1" i="0" u="none" strike="noStrike" cap="none">
              <a:solidFill>
                <a:srgbClr val="0C0C0C"/>
              </a:solidFill>
              <a:latin typeface="Gulim"/>
              <a:ea typeface="Gulim"/>
              <a:cs typeface="Gulim"/>
              <a:sym typeface="Gulim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lang="en-US" sz="1700" b="1" i="0" u="none" strike="noStrike" cap="none">
                <a:solidFill>
                  <a:srgbClr val="0C0C0C"/>
                </a:solidFill>
                <a:latin typeface="Gulim"/>
                <a:ea typeface="Gulim"/>
                <a:cs typeface="Gulim"/>
                <a:sym typeface="Gulim"/>
              </a:rPr>
              <a:t>흐름도</a:t>
            </a:r>
            <a:endParaRPr sz="1700" b="1" i="0" u="none" strike="noStrike" cap="none">
              <a:solidFill>
                <a:srgbClr val="0C0C0C"/>
              </a:solidFill>
              <a:latin typeface="Gulim"/>
              <a:ea typeface="Gulim"/>
              <a:cs typeface="Gulim"/>
              <a:sym typeface="Gulim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lang="en-US" sz="1700" b="1" i="0" u="none" strike="noStrike" cap="none">
                <a:solidFill>
                  <a:srgbClr val="0C0C0C"/>
                </a:solidFill>
                <a:latin typeface="Gulim"/>
                <a:ea typeface="Gulim"/>
                <a:cs typeface="Gulim"/>
                <a:sym typeface="Gulim"/>
              </a:rPr>
              <a:t>화면설계서</a:t>
            </a:r>
            <a:endParaRPr sz="1700" b="1" i="0" u="none" strike="noStrike" cap="none">
              <a:solidFill>
                <a:srgbClr val="0C0C0C"/>
              </a:solidFill>
              <a:latin typeface="Gulim"/>
              <a:ea typeface="Gulim"/>
              <a:cs typeface="Gulim"/>
              <a:sym typeface="Gulim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-US" sz="1700" b="1" i="0" u="none" strike="noStrike" cap="none">
                <a:latin typeface="Gulim"/>
                <a:ea typeface="Gulim"/>
                <a:cs typeface="Gulim"/>
                <a:sym typeface="Gulim"/>
              </a:rPr>
              <a:t>화면구현</a:t>
            </a:r>
            <a:endParaRPr sz="1700" b="1" i="0" u="none" strike="noStrike" cap="none">
              <a:latin typeface="Gulim"/>
              <a:ea typeface="Gulim"/>
              <a:cs typeface="Gulim"/>
              <a:sym typeface="Gulim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-US" sz="1700" b="1" i="0" u="none" strike="noStrike" cap="none">
                <a:latin typeface="Gulim"/>
                <a:ea typeface="Gulim"/>
                <a:cs typeface="Gulim"/>
                <a:sym typeface="Gulim"/>
              </a:rPr>
              <a:t>주요 내용</a:t>
            </a:r>
            <a:r>
              <a:rPr lang="en-US" sz="1200" b="1" i="0" u="none" strike="noStrike" cap="none">
                <a:latin typeface="Gulim"/>
                <a:ea typeface="Gulim"/>
                <a:cs typeface="Gulim"/>
                <a:sym typeface="Gulim"/>
              </a:rPr>
              <a:t> (주요기능, 문제해결)</a:t>
            </a:r>
            <a:endParaRPr sz="1700" b="1" i="0" u="none" strike="noStrike" cap="none">
              <a:latin typeface="Gulim"/>
              <a:ea typeface="Gulim"/>
              <a:cs typeface="Gulim"/>
              <a:sym typeface="Gulim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-US" sz="1700" b="1" i="0" u="none" strike="noStrike" cap="none">
                <a:latin typeface="Gulim"/>
                <a:ea typeface="Gulim"/>
                <a:cs typeface="Gulim"/>
                <a:sym typeface="Gulim"/>
              </a:rPr>
              <a:t>시연</a:t>
            </a:r>
            <a:endParaRPr sz="1700" b="1" i="0" u="none" strike="noStrike" cap="none"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75" name="Google Shape;7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8490" y="1313180"/>
            <a:ext cx="2913380" cy="251714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"/>
          <p:cNvSpPr txBox="1">
            <a:spLocks noGrp="1"/>
          </p:cNvSpPr>
          <p:nvPr>
            <p:ph type="sldNum" idx="12"/>
          </p:nvPr>
        </p:nvSpPr>
        <p:spPr>
          <a:xfrm>
            <a:off x="6457950" y="4767580"/>
            <a:ext cx="205803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107504" y="0"/>
            <a:ext cx="8928992" cy="12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g8a22dfd102_3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68" y="1199526"/>
            <a:ext cx="1726244" cy="129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8a22dfd102_3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9939" y="1047125"/>
            <a:ext cx="1834392" cy="1375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8a22dfd102_3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3658" y="1047100"/>
            <a:ext cx="1832004" cy="137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8a22dfd102_3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4988" y="1047113"/>
            <a:ext cx="1831411" cy="137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8a22dfd102_3_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373" y="3032362"/>
            <a:ext cx="1833795" cy="137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8a22dfd102_3_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07865" y="3032362"/>
            <a:ext cx="1837376" cy="137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8a22dfd102_3_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54938" y="3032362"/>
            <a:ext cx="1836777" cy="137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8a22dfd102_3_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1411" y="3032362"/>
            <a:ext cx="1834988" cy="137533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8a22dfd102_3_11"/>
          <p:cNvSpPr txBox="1"/>
          <p:nvPr/>
        </p:nvSpPr>
        <p:spPr>
          <a:xfrm>
            <a:off x="308610" y="195486"/>
            <a:ext cx="18150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화면구현 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g8a22dfd102_3_11"/>
          <p:cNvCxnSpPr/>
          <p:nvPr/>
        </p:nvCxnSpPr>
        <p:spPr>
          <a:xfrm>
            <a:off x="431800" y="771550"/>
            <a:ext cx="48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82" name="Google Shape;382;g8a22dfd102_3_11"/>
          <p:cNvSpPr/>
          <p:nvPr/>
        </p:nvSpPr>
        <p:spPr>
          <a:xfrm>
            <a:off x="107504" y="0"/>
            <a:ext cx="8928900" cy="1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8a22dfd102_3_11"/>
          <p:cNvSpPr/>
          <p:nvPr/>
        </p:nvSpPr>
        <p:spPr>
          <a:xfrm>
            <a:off x="507232" y="2427734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매장/포장 선택</a:t>
            </a:r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g8a22dfd102_3_11"/>
          <p:cNvSpPr/>
          <p:nvPr/>
        </p:nvSpPr>
        <p:spPr>
          <a:xfrm>
            <a:off x="2555776" y="2427734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주 메뉴 선택</a:t>
            </a:r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g8a22dfd102_3_11"/>
          <p:cNvSpPr/>
          <p:nvPr/>
        </p:nvSpPr>
        <p:spPr>
          <a:xfrm>
            <a:off x="4567808" y="2427734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세부메뉴 선택 </a:t>
            </a:r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g8a22dfd102_3_11"/>
          <p:cNvSpPr/>
          <p:nvPr/>
        </p:nvSpPr>
        <p:spPr>
          <a:xfrm>
            <a:off x="6656040" y="2427734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(팝업) 사이드 선택 </a:t>
            </a:r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g8a22dfd102_3_11"/>
          <p:cNvSpPr/>
          <p:nvPr/>
        </p:nvSpPr>
        <p:spPr>
          <a:xfrm>
            <a:off x="507232" y="4448150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 장바구니 확인   </a:t>
            </a:r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g8a22dfd102_3_11"/>
          <p:cNvSpPr/>
          <p:nvPr/>
        </p:nvSpPr>
        <p:spPr>
          <a:xfrm>
            <a:off x="2555776" y="4448150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[6] (팝업) 주문목록. 결제</a:t>
            </a:r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g8a22dfd102_3_11"/>
          <p:cNvSpPr/>
          <p:nvPr/>
        </p:nvSpPr>
        <p:spPr>
          <a:xfrm>
            <a:off x="4567808" y="4448150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[7] (팝업) 결제 중</a:t>
            </a:r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g8a22dfd102_3_11"/>
          <p:cNvSpPr/>
          <p:nvPr/>
        </p:nvSpPr>
        <p:spPr>
          <a:xfrm>
            <a:off x="6584024" y="4448150"/>
            <a:ext cx="255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[8] (팝업)결제완료. 대기번호</a:t>
            </a:r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4"/>
          <p:cNvSpPr txBox="1">
            <a:spLocks noGrp="1"/>
          </p:cNvSpPr>
          <p:nvPr>
            <p:ph type="sldNum" idx="12"/>
          </p:nvPr>
        </p:nvSpPr>
        <p:spPr>
          <a:xfrm>
            <a:off x="6457950" y="4767580"/>
            <a:ext cx="2057400" cy="2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96" name="Google Shape;396;p34"/>
          <p:cNvSpPr txBox="1"/>
          <p:nvPr/>
        </p:nvSpPr>
        <p:spPr>
          <a:xfrm>
            <a:off x="2743500" y="3417200"/>
            <a:ext cx="3553200" cy="16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34"/>
          <p:cNvSpPr txBox="1"/>
          <p:nvPr/>
        </p:nvSpPr>
        <p:spPr>
          <a:xfrm>
            <a:off x="308610" y="195486"/>
            <a:ext cx="2175158" cy="43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주요 내용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34"/>
          <p:cNvCxnSpPr/>
          <p:nvPr/>
        </p:nvCxnSpPr>
        <p:spPr>
          <a:xfrm>
            <a:off x="431800" y="771550"/>
            <a:ext cx="4889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399" name="Google Shape;399;p34" descr="C:\Users\phm12\Desktop\_학원\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968" y="991766"/>
            <a:ext cx="1672828" cy="124603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0" name="Google Shape;400;p34"/>
          <p:cNvSpPr txBox="1"/>
          <p:nvPr/>
        </p:nvSpPr>
        <p:spPr>
          <a:xfrm>
            <a:off x="5770975" y="1071725"/>
            <a:ext cx="3318000" cy="21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9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 취합과정 </a:t>
            </a:r>
            <a:endParaRPr sz="900" b="1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ㅡ&gt; css 충돌 / </a:t>
            </a: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장바구니 테스트 대기</a:t>
            </a:r>
            <a:endParaRPr sz="900" b="1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	</a:t>
            </a: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=&gt; </a:t>
            </a:r>
            <a:r>
              <a:rPr lang="en-US" sz="9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페이지별 역할분담 및 페어코딩작업 진행</a:t>
            </a:r>
            <a:endParaRPr sz="900" b="1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주 메뉴 선택 탭 : 버튼이벤트 </a:t>
            </a:r>
            <a:endParaRPr sz="9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ㅡ&gt; 각 세부메뉴판 영역만 모달(슬라이드) 적용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	=&gt; 전체메뉴로 적용(스크롤)  후, 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   버튼 클릭시 페이지의 해당 id위치로 스크롤 이동.</a:t>
            </a:r>
            <a:r>
              <a:rPr lang="en-US" sz="9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90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1" name="Google Shape;401;p34" descr="C:\Users\phm12\Desktop\_학원\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69" y="2359918"/>
            <a:ext cx="1671711" cy="124603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2" name="Google Shape;402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4968" y="3728070"/>
            <a:ext cx="1728191" cy="124603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4"/>
          <p:cNvSpPr/>
          <p:nvPr/>
        </p:nvSpPr>
        <p:spPr>
          <a:xfrm>
            <a:off x="107504" y="0"/>
            <a:ext cx="8928992" cy="12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6444208" y="123478"/>
            <a:ext cx="255577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/>
              <a:t>* * * * *  </a:t>
            </a:r>
            <a:r>
              <a:rPr lang="en-US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 과제_ 필수 구현 내용 공지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javascript의 객체를 이용한 데이터 구조화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이벤트와 문서객체를 이용한 문서의 동적 변경</a:t>
            </a:r>
            <a:endParaRPr/>
          </a:p>
        </p:txBody>
      </p:sp>
      <p:sp>
        <p:nvSpPr>
          <p:cNvPr id="405" name="Google Shape;405;p34"/>
          <p:cNvSpPr/>
          <p:nvPr/>
        </p:nvSpPr>
        <p:spPr>
          <a:xfrm>
            <a:off x="2433550" y="734300"/>
            <a:ext cx="1359900" cy="228300"/>
          </a:xfrm>
          <a:prstGeom prst="roundRect">
            <a:avLst>
              <a:gd name="adj" fmla="val 50000"/>
            </a:avLst>
          </a:prstGeom>
          <a:solidFill>
            <a:srgbClr val="EB883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디렉터리</a:t>
            </a:r>
            <a:endParaRPr sz="10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406" name="Google Shape;406;p34"/>
          <p:cNvSpPr txBox="1"/>
          <p:nvPr/>
        </p:nvSpPr>
        <p:spPr>
          <a:xfrm>
            <a:off x="2512950" y="969713"/>
            <a:ext cx="1889100" cy="9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html : 통합파일작업</a:t>
            </a:r>
            <a:endParaRPr sz="9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- css : 페이지별  별도파일작업</a:t>
            </a:r>
            <a:endParaRPr sz="9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- js : 페이지별 별도파일작업</a:t>
            </a:r>
            <a:endParaRPr sz="9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- img : 통합폴더작업</a:t>
            </a:r>
            <a:endParaRPr/>
          </a:p>
        </p:txBody>
      </p:sp>
      <p:sp>
        <p:nvSpPr>
          <p:cNvPr id="407" name="Google Shape;407;p34"/>
          <p:cNvSpPr txBox="1"/>
          <p:nvPr/>
        </p:nvSpPr>
        <p:spPr>
          <a:xfrm>
            <a:off x="2539625" y="2151700"/>
            <a:ext cx="2973000" cy="29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EB883C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 싱글페이지 구성 </a:t>
            </a:r>
            <a:endParaRPr sz="1000" b="1">
              <a:solidFill>
                <a:srgbClr val="EB883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	ㅡ&gt; 버튼이벤트 (페이지이동) </a:t>
            </a:r>
            <a:endParaRPr sz="9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	: 모달 1 (슬라이드) </a:t>
            </a: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 </a:t>
            </a: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모달 2 (팝업)</a:t>
            </a:r>
            <a:endParaRPr sz="9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 b="1">
                <a:solidFill>
                  <a:srgbClr val="EB883C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 사이드메뉴 선택</a:t>
            </a:r>
            <a:endParaRPr sz="1000" b="1">
              <a:solidFill>
                <a:srgbClr val="EB883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선택 메뉴 정보(이름, 수량, 가격) </a:t>
            </a:r>
            <a:endParaRPr sz="9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, 선택 사이드 메뉴정보 </a:t>
            </a:r>
            <a:endParaRPr sz="9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 	  ㅡ&gt; 배열로 객체에 저장 (세션스토리지) </a:t>
            </a:r>
            <a:endParaRPr sz="9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    ㅡ&gt; 버튼이벤트 : 장바구니에 전달</a:t>
            </a:r>
            <a:endParaRPr sz="9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9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EB883C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 주문목록  </a:t>
            </a:r>
            <a:endParaRPr sz="1000" b="1">
              <a:solidFill>
                <a:srgbClr val="EB883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주 메뉴(6개) 장바구니 통합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푸터영역에 고정, 메뉴 선택시 리스트 출력</a:t>
            </a:r>
            <a:endParaRPr sz="9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900"/>
              <a:buFont typeface="Malgun Gothic"/>
              <a:buChar char="-"/>
            </a:pP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결제완료시 </a:t>
            </a:r>
            <a:endParaRPr sz="9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ㅡ&gt; 세션스토리지 초기화, html reload</a:t>
            </a:r>
            <a:endParaRPr sz="9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(*, 처음으로 버튼도 동일 처리)</a:t>
            </a:r>
            <a:endParaRPr sz="9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9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2433550" y="1923399"/>
            <a:ext cx="1359900" cy="228300"/>
          </a:xfrm>
          <a:prstGeom prst="roundRect">
            <a:avLst>
              <a:gd name="adj" fmla="val 50000"/>
            </a:avLst>
          </a:prstGeom>
          <a:solidFill>
            <a:srgbClr val="EB883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주요기능 </a:t>
            </a:r>
            <a:r>
              <a:rPr lang="en-US" sz="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</a:t>
            </a:r>
            <a:r>
              <a:rPr lang="en-US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구조</a:t>
            </a:r>
            <a:endParaRPr sz="10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5670350" y="734299"/>
            <a:ext cx="1359900" cy="228300"/>
          </a:xfrm>
          <a:prstGeom prst="roundRect">
            <a:avLst>
              <a:gd name="adj" fmla="val 50000"/>
            </a:avLst>
          </a:prstGeom>
          <a:solidFill>
            <a:srgbClr val="EB883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해결</a:t>
            </a:r>
            <a:endParaRPr sz="1000" b="1" i="0" u="none" strike="noStrike" cap="none">
              <a:solidFill>
                <a:schemeClr val="lt1"/>
              </a:solidFill>
            </a:endParaRPr>
          </a:p>
        </p:txBody>
      </p:sp>
      <p:cxnSp>
        <p:nvCxnSpPr>
          <p:cNvPr id="410" name="Google Shape;410;p34"/>
          <p:cNvCxnSpPr/>
          <p:nvPr/>
        </p:nvCxnSpPr>
        <p:spPr>
          <a:xfrm>
            <a:off x="4538175" y="1132000"/>
            <a:ext cx="9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11" name="Google Shape;411;p34"/>
          <p:cNvCxnSpPr/>
          <p:nvPr/>
        </p:nvCxnSpPr>
        <p:spPr>
          <a:xfrm>
            <a:off x="4538175" y="2299375"/>
            <a:ext cx="9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5"/>
          <p:cNvSpPr/>
          <p:nvPr/>
        </p:nvSpPr>
        <p:spPr>
          <a:xfrm>
            <a:off x="107504" y="0"/>
            <a:ext cx="8928992" cy="50200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5"/>
          <p:cNvSpPr txBox="1">
            <a:spLocks noGrp="1"/>
          </p:cNvSpPr>
          <p:nvPr>
            <p:ph type="sldNum" idx="12"/>
          </p:nvPr>
        </p:nvSpPr>
        <p:spPr>
          <a:xfrm>
            <a:off x="6457950" y="4767580"/>
            <a:ext cx="2057400" cy="2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418" name="Google Shape;418;p35"/>
          <p:cNvSpPr txBox="1"/>
          <p:nvPr/>
        </p:nvSpPr>
        <p:spPr>
          <a:xfrm>
            <a:off x="560378" y="1635646"/>
            <a:ext cx="2175158" cy="43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 연 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9" name="Google Shape;419;p35"/>
          <p:cNvCxnSpPr/>
          <p:nvPr/>
        </p:nvCxnSpPr>
        <p:spPr>
          <a:xfrm>
            <a:off x="683568" y="2571750"/>
            <a:ext cx="48895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9"/>
          <p:cNvSpPr/>
          <p:nvPr/>
        </p:nvSpPr>
        <p:spPr>
          <a:xfrm>
            <a:off x="107504" y="0"/>
            <a:ext cx="8928992" cy="50200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9"/>
          <p:cNvSpPr txBox="1"/>
          <p:nvPr/>
        </p:nvSpPr>
        <p:spPr>
          <a:xfrm>
            <a:off x="570230" y="2433320"/>
            <a:ext cx="121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9"/>
          <p:cNvSpPr txBox="1"/>
          <p:nvPr/>
        </p:nvSpPr>
        <p:spPr>
          <a:xfrm>
            <a:off x="533400" y="476250"/>
            <a:ext cx="15114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" name="Google Shape;427;p19"/>
          <p:cNvCxnSpPr/>
          <p:nvPr/>
        </p:nvCxnSpPr>
        <p:spPr>
          <a:xfrm>
            <a:off x="619125" y="2192020"/>
            <a:ext cx="715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28" name="Google Shape;428;p19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3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76" y="339502"/>
            <a:ext cx="8082764" cy="46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"/>
          <p:cNvSpPr txBox="1"/>
          <p:nvPr/>
        </p:nvSpPr>
        <p:spPr>
          <a:xfrm>
            <a:off x="454660" y="297815"/>
            <a:ext cx="1610995" cy="107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정보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구조도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p3"/>
          <p:cNvCxnSpPr/>
          <p:nvPr/>
        </p:nvCxnSpPr>
        <p:spPr>
          <a:xfrm>
            <a:off x="575945" y="1255395"/>
            <a:ext cx="65214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5" name="Google Shape;85;p3"/>
          <p:cNvSpPr/>
          <p:nvPr/>
        </p:nvSpPr>
        <p:spPr>
          <a:xfrm>
            <a:off x="107504" y="0"/>
            <a:ext cx="8928992" cy="12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4" descr="C:/Users/BIT02-20/AppData/Roaming/PolarisOffice/ETemp/3992_5466856/fImage90587536175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2875" y="206375"/>
            <a:ext cx="7477760" cy="473138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"/>
          <p:cNvSpPr txBox="1"/>
          <p:nvPr/>
        </p:nvSpPr>
        <p:spPr>
          <a:xfrm>
            <a:off x="454660" y="297815"/>
            <a:ext cx="1610995" cy="107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흐름도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p4"/>
          <p:cNvCxnSpPr/>
          <p:nvPr/>
        </p:nvCxnSpPr>
        <p:spPr>
          <a:xfrm>
            <a:off x="589915" y="902970"/>
            <a:ext cx="65214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3" name="Google Shape;93;p4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94" name="Google Shape;94;p4"/>
          <p:cNvSpPr/>
          <p:nvPr/>
        </p:nvSpPr>
        <p:spPr>
          <a:xfrm>
            <a:off x="107504" y="0"/>
            <a:ext cx="8928992" cy="12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/>
          <p:nvPr/>
        </p:nvSpPr>
        <p:spPr>
          <a:xfrm>
            <a:off x="71755" y="127000"/>
            <a:ext cx="8985250" cy="4620260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142875" y="206375"/>
            <a:ext cx="6644005" cy="446976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5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 sz="1000" b="0" i="0" strike="noStrike" cap="none">
                <a:latin typeface="Arial"/>
                <a:ea typeface="Arial"/>
                <a:cs typeface="Arial"/>
                <a:sym typeface="Arial"/>
              </a:rPr>
              <a:t>5</a:t>
            </a:fld>
            <a:endParaRPr sz="1000" b="0" i="0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454660" y="440690"/>
            <a:ext cx="1611630" cy="1078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p5"/>
          <p:cNvCxnSpPr/>
          <p:nvPr/>
        </p:nvCxnSpPr>
        <p:spPr>
          <a:xfrm>
            <a:off x="589915" y="1045845"/>
            <a:ext cx="652780" cy="127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" name="Google Shape;104;p5"/>
          <p:cNvSpPr txBox="1"/>
          <p:nvPr/>
        </p:nvSpPr>
        <p:spPr>
          <a:xfrm flipH="1">
            <a:off x="111125" y="4786630"/>
            <a:ext cx="1675130" cy="15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 COURT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513080" y="1242695"/>
            <a:ext cx="2995930" cy="78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1902460" y="599440"/>
            <a:ext cx="2995930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1. Interface Design Guide</a:t>
            </a:r>
            <a:endParaRPr sz="15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07" name="Google Shape;107;p5"/>
          <p:cNvGraphicFramePr/>
          <p:nvPr/>
        </p:nvGraphicFramePr>
        <p:xfrm>
          <a:off x="6834505" y="208915"/>
          <a:ext cx="2142475" cy="4448705"/>
        </p:xfrm>
        <a:graphic>
          <a:graphicData uri="http://schemas.openxmlformats.org/drawingml/2006/table">
            <a:tbl>
              <a:tblPr>
                <a:noFill/>
                <a:tableStyleId>{54F511EC-D835-4630-B6BB-D5DE4A255D08}</a:tableStyleId>
              </a:tblPr>
              <a:tblGrid>
                <a:gridCol w="384800"/>
                <a:gridCol w="283200"/>
                <a:gridCol w="1474475"/>
              </a:tblGrid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화면형태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 (화면설명)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8" name="Google Shape;108;p5"/>
          <p:cNvSpPr txBox="1"/>
          <p:nvPr/>
        </p:nvSpPr>
        <p:spPr>
          <a:xfrm>
            <a:off x="589925" y="1287150"/>
            <a:ext cx="5797800" cy="3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반응형 웹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태블릿 가로 : 768px ~ 1024px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 설계는 크게 메인, 메뉴선택, 선택한 메뉴의 메뉴판, 사이드 메뉴판, 주문목록 , 결제화면, 결제완료 화면 으로 총 7개의 화면으로 구성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처음 보여지는 레이아웃은 header body footer 로 크게 3가지로 분리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버튼 선택시 변하는 색상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rgb(255, 165, 0)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메뉴판 화면 레이아웃 Content_area 사이즈 658 * 920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키오스크의 효율적인 시선의 흐름을 고려하고 상에서 하 순서로 중요도에 따른 메뉴 및 구성요소를 배치한다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107504" y="0"/>
            <a:ext cx="8928992" cy="12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>
            <a:off x="71755" y="127000"/>
            <a:ext cx="8985300" cy="4620300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-1746250" y="-451485"/>
            <a:ext cx="2648700" cy="287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6" name="Google Shape;116;p6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3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 sz="1000" b="0" i="0" strike="noStrike" cap="none">
                <a:latin typeface="Arial"/>
                <a:ea typeface="Arial"/>
                <a:cs typeface="Arial"/>
                <a:sym typeface="Arial"/>
              </a:rPr>
              <a:t>6</a:t>
            </a:fld>
            <a:endParaRPr sz="1000" b="0" i="0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454660" y="440690"/>
            <a:ext cx="16116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6"/>
          <p:cNvCxnSpPr/>
          <p:nvPr/>
        </p:nvCxnSpPr>
        <p:spPr>
          <a:xfrm>
            <a:off x="589915" y="1045845"/>
            <a:ext cx="652800" cy="1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119" name="Google Shape;119;p6"/>
          <p:cNvGraphicFramePr/>
          <p:nvPr/>
        </p:nvGraphicFramePr>
        <p:xfrm>
          <a:off x="6834505" y="208915"/>
          <a:ext cx="2142475" cy="4448705"/>
        </p:xfrm>
        <a:graphic>
          <a:graphicData uri="http://schemas.openxmlformats.org/drawingml/2006/table">
            <a:tbl>
              <a:tblPr>
                <a:noFill/>
                <a:tableStyleId>{54F511EC-D835-4630-B6BB-D5DE4A255D08}</a:tableStyleId>
              </a:tblPr>
              <a:tblGrid>
                <a:gridCol w="384800"/>
                <a:gridCol w="283200"/>
                <a:gridCol w="1474475"/>
              </a:tblGrid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화면형태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 (화면설명)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0" name="Google Shape;120;p6"/>
          <p:cNvSpPr/>
          <p:nvPr/>
        </p:nvSpPr>
        <p:spPr>
          <a:xfrm>
            <a:off x="142875" y="206375"/>
            <a:ext cx="6644100" cy="4469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6"/>
          <p:cNvSpPr txBox="1"/>
          <p:nvPr/>
        </p:nvSpPr>
        <p:spPr>
          <a:xfrm flipH="1">
            <a:off x="111055" y="4786630"/>
            <a:ext cx="16752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 COURT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1902460" y="599440"/>
            <a:ext cx="29958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2. LAYOUT SYSTEM</a:t>
            </a:r>
            <a:endParaRPr sz="15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3" name="Google Shape;123;p6"/>
          <p:cNvGrpSpPr/>
          <p:nvPr/>
        </p:nvGrpSpPr>
        <p:grpSpPr>
          <a:xfrm>
            <a:off x="379730" y="1568450"/>
            <a:ext cx="2898885" cy="2028155"/>
            <a:chOff x="379730" y="1568450"/>
            <a:chExt cx="2898885" cy="2028155"/>
          </a:xfrm>
        </p:grpSpPr>
        <p:sp>
          <p:nvSpPr>
            <p:cNvPr id="124" name="Google Shape;124;p6"/>
            <p:cNvSpPr/>
            <p:nvPr/>
          </p:nvSpPr>
          <p:spPr>
            <a:xfrm>
              <a:off x="868680" y="1840865"/>
              <a:ext cx="2409300" cy="3024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869315" y="3238500"/>
              <a:ext cx="2409300" cy="35700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2735580" y="3238500"/>
              <a:ext cx="542400" cy="35190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869950" y="1841500"/>
              <a:ext cx="2407800" cy="1736100"/>
            </a:xfrm>
            <a:prstGeom prst="rect">
              <a:avLst/>
            </a:prstGeom>
            <a:noFill/>
            <a:ln w="19050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1953260" y="1888490"/>
              <a:ext cx="300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</a:t>
              </a:r>
              <a:endParaRPr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1953895" y="2538095"/>
              <a:ext cx="300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</a:t>
              </a:r>
              <a:endParaRPr sz="12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1673860" y="3265805"/>
              <a:ext cx="300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</a:t>
              </a:r>
              <a:endParaRPr sz="12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2856230" y="3265805"/>
              <a:ext cx="28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</a:t>
              </a:r>
              <a:endParaRPr sz="12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32" name="Google Shape;132;p6"/>
            <p:cNvCxnSpPr/>
            <p:nvPr/>
          </p:nvCxnSpPr>
          <p:spPr>
            <a:xfrm>
              <a:off x="869950" y="1599565"/>
              <a:ext cx="600" cy="18150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6"/>
            <p:cNvCxnSpPr/>
            <p:nvPr/>
          </p:nvCxnSpPr>
          <p:spPr>
            <a:xfrm>
              <a:off x="3277870" y="1599565"/>
              <a:ext cx="600" cy="18150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" name="Google Shape;134;p6"/>
            <p:cNvCxnSpPr/>
            <p:nvPr/>
          </p:nvCxnSpPr>
          <p:spPr>
            <a:xfrm>
              <a:off x="869950" y="1720850"/>
              <a:ext cx="2407800" cy="60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5" name="Google Shape;135;p6"/>
            <p:cNvSpPr/>
            <p:nvPr/>
          </p:nvSpPr>
          <p:spPr>
            <a:xfrm>
              <a:off x="1738630" y="1568450"/>
              <a:ext cx="722700" cy="1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-US" sz="5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1024Pixel</a:t>
              </a:r>
              <a:endParaRPr sz="5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79730" y="2546350"/>
              <a:ext cx="407700" cy="1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-US" sz="5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768ixel</a:t>
              </a:r>
              <a:endParaRPr sz="5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37" name="Google Shape;137;p6"/>
            <p:cNvCxnSpPr/>
            <p:nvPr/>
          </p:nvCxnSpPr>
          <p:spPr>
            <a:xfrm flipH="1">
              <a:off x="648900" y="1852930"/>
              <a:ext cx="151200" cy="60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8" name="Google Shape;138;p6"/>
            <p:cNvCxnSpPr/>
            <p:nvPr/>
          </p:nvCxnSpPr>
          <p:spPr>
            <a:xfrm>
              <a:off x="751840" y="1852295"/>
              <a:ext cx="600" cy="173730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9" name="Google Shape;139;p6"/>
            <p:cNvCxnSpPr/>
            <p:nvPr/>
          </p:nvCxnSpPr>
          <p:spPr>
            <a:xfrm flipH="1">
              <a:off x="648900" y="3596005"/>
              <a:ext cx="151200" cy="60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0" name="Google Shape;140;p6"/>
          <p:cNvSpPr txBox="1"/>
          <p:nvPr/>
        </p:nvSpPr>
        <p:spPr>
          <a:xfrm>
            <a:off x="3639516" y="1568460"/>
            <a:ext cx="2834100" cy="25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A)  title_area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로고 고정,  메인메뉴 탭  (모든페이지에서 동일하게 보여진다)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B) content_area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모든 메뉴의 실제 내용이 구현되는 영역 (스크롤)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(버튼 클릭시, 팝업화면(E))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C) footer_area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선택한 메뉴가 목록으로 보여지는 장바구니 영역 ( 스크롤)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D) event_area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처음화면으로 이동하는 버튼과 결제하기 버튼.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(버튼 클릭시 화면이동)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팝업화면으로 보여지는 가변적 메뉴영역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E) paypop_area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메뉴의 상세설명, 수량설정 및 하위메뉴 선택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(선택 후 확인버튼 클릭시, 장바구니목록(C) 변경)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107504" y="0"/>
            <a:ext cx="8928992" cy="12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9e9fa3c1d_6_98"/>
          <p:cNvSpPr/>
          <p:nvPr/>
        </p:nvSpPr>
        <p:spPr>
          <a:xfrm>
            <a:off x="71755" y="127000"/>
            <a:ext cx="8985300" cy="4620300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g89e9fa3c1d_6_98"/>
          <p:cNvSpPr/>
          <p:nvPr/>
        </p:nvSpPr>
        <p:spPr>
          <a:xfrm>
            <a:off x="-1746250" y="-451485"/>
            <a:ext cx="2648700" cy="287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48" name="Google Shape;148;g89e9fa3c1d_6_9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3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 sz="1000" b="0" i="0" strike="noStrike" cap="none">
                <a:latin typeface="Arial"/>
                <a:ea typeface="Arial"/>
                <a:cs typeface="Arial"/>
                <a:sym typeface="Arial"/>
              </a:rPr>
              <a:t>7</a:t>
            </a:fld>
            <a:endParaRPr sz="1000" b="0" i="0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89e9fa3c1d_6_98"/>
          <p:cNvSpPr txBox="1"/>
          <p:nvPr/>
        </p:nvSpPr>
        <p:spPr>
          <a:xfrm>
            <a:off x="454660" y="440690"/>
            <a:ext cx="16116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" name="Google Shape;150;g89e9fa3c1d_6_98"/>
          <p:cNvCxnSpPr/>
          <p:nvPr/>
        </p:nvCxnSpPr>
        <p:spPr>
          <a:xfrm>
            <a:off x="589915" y="1045845"/>
            <a:ext cx="652800" cy="1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151" name="Google Shape;151;g89e9fa3c1d_6_98"/>
          <p:cNvGraphicFramePr/>
          <p:nvPr/>
        </p:nvGraphicFramePr>
        <p:xfrm>
          <a:off x="6834505" y="208915"/>
          <a:ext cx="2142475" cy="4448705"/>
        </p:xfrm>
        <a:graphic>
          <a:graphicData uri="http://schemas.openxmlformats.org/drawingml/2006/table">
            <a:tbl>
              <a:tblPr>
                <a:noFill/>
                <a:tableStyleId>{54F511EC-D835-4630-B6BB-D5DE4A255D08}</a:tableStyleId>
              </a:tblPr>
              <a:tblGrid>
                <a:gridCol w="384800"/>
                <a:gridCol w="283200"/>
                <a:gridCol w="1474475"/>
              </a:tblGrid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화면형태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 (화면설명)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2" name="Google Shape;152;g89e9fa3c1d_6_98"/>
          <p:cNvSpPr/>
          <p:nvPr/>
        </p:nvSpPr>
        <p:spPr>
          <a:xfrm>
            <a:off x="142875" y="202300"/>
            <a:ext cx="6644100" cy="44697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g89e9fa3c1d_6_98"/>
          <p:cNvSpPr txBox="1"/>
          <p:nvPr/>
        </p:nvSpPr>
        <p:spPr>
          <a:xfrm flipH="1">
            <a:off x="111055" y="4786630"/>
            <a:ext cx="16752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 COURT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89e9fa3c1d_6_98"/>
          <p:cNvSpPr/>
          <p:nvPr/>
        </p:nvSpPr>
        <p:spPr>
          <a:xfrm>
            <a:off x="1902460" y="599440"/>
            <a:ext cx="29958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2. LAYOUT SYSTEM _ ID가이드</a:t>
            </a:r>
            <a:endParaRPr sz="15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5" name="Google Shape;155;g89e9fa3c1d_6_98"/>
          <p:cNvGrpSpPr/>
          <p:nvPr/>
        </p:nvGrpSpPr>
        <p:grpSpPr>
          <a:xfrm>
            <a:off x="379730" y="1568450"/>
            <a:ext cx="2898885" cy="2028155"/>
            <a:chOff x="379730" y="1568450"/>
            <a:chExt cx="2898885" cy="2028155"/>
          </a:xfrm>
        </p:grpSpPr>
        <p:sp>
          <p:nvSpPr>
            <p:cNvPr id="156" name="Google Shape;156;g89e9fa3c1d_6_98"/>
            <p:cNvSpPr/>
            <p:nvPr/>
          </p:nvSpPr>
          <p:spPr>
            <a:xfrm>
              <a:off x="868680" y="1840865"/>
              <a:ext cx="2409300" cy="3024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89e9fa3c1d_6_98"/>
            <p:cNvSpPr/>
            <p:nvPr/>
          </p:nvSpPr>
          <p:spPr>
            <a:xfrm>
              <a:off x="869315" y="3238500"/>
              <a:ext cx="2409300" cy="35700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89e9fa3c1d_6_98"/>
            <p:cNvSpPr/>
            <p:nvPr/>
          </p:nvSpPr>
          <p:spPr>
            <a:xfrm>
              <a:off x="2735580" y="3238500"/>
              <a:ext cx="542400" cy="35190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89e9fa3c1d_6_98"/>
            <p:cNvSpPr/>
            <p:nvPr/>
          </p:nvSpPr>
          <p:spPr>
            <a:xfrm>
              <a:off x="869950" y="1841500"/>
              <a:ext cx="2407800" cy="1736100"/>
            </a:xfrm>
            <a:prstGeom prst="rect">
              <a:avLst/>
            </a:prstGeom>
            <a:noFill/>
            <a:ln w="19050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89e9fa3c1d_6_98"/>
            <p:cNvSpPr/>
            <p:nvPr/>
          </p:nvSpPr>
          <p:spPr>
            <a:xfrm>
              <a:off x="1953260" y="1888490"/>
              <a:ext cx="300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" name="Google Shape;161;g89e9fa3c1d_6_98"/>
            <p:cNvSpPr/>
            <p:nvPr/>
          </p:nvSpPr>
          <p:spPr>
            <a:xfrm>
              <a:off x="1953895" y="2538095"/>
              <a:ext cx="300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" name="Google Shape;162;g89e9fa3c1d_6_98"/>
            <p:cNvSpPr/>
            <p:nvPr/>
          </p:nvSpPr>
          <p:spPr>
            <a:xfrm>
              <a:off x="1673860" y="3265805"/>
              <a:ext cx="300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3" name="Google Shape;163;g89e9fa3c1d_6_98"/>
            <p:cNvSpPr/>
            <p:nvPr/>
          </p:nvSpPr>
          <p:spPr>
            <a:xfrm>
              <a:off x="2856230" y="3265805"/>
              <a:ext cx="28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64" name="Google Shape;164;g89e9fa3c1d_6_98"/>
            <p:cNvCxnSpPr/>
            <p:nvPr/>
          </p:nvCxnSpPr>
          <p:spPr>
            <a:xfrm>
              <a:off x="869950" y="1599565"/>
              <a:ext cx="600" cy="18150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" name="Google Shape;165;g89e9fa3c1d_6_98"/>
            <p:cNvCxnSpPr/>
            <p:nvPr/>
          </p:nvCxnSpPr>
          <p:spPr>
            <a:xfrm>
              <a:off x="3277870" y="1599565"/>
              <a:ext cx="600" cy="18150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6" name="Google Shape;166;g89e9fa3c1d_6_98"/>
            <p:cNvCxnSpPr/>
            <p:nvPr/>
          </p:nvCxnSpPr>
          <p:spPr>
            <a:xfrm>
              <a:off x="869950" y="1720850"/>
              <a:ext cx="2407800" cy="60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7" name="Google Shape;167;g89e9fa3c1d_6_98"/>
            <p:cNvSpPr/>
            <p:nvPr/>
          </p:nvSpPr>
          <p:spPr>
            <a:xfrm>
              <a:off x="1738630" y="1568450"/>
              <a:ext cx="722700" cy="1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-US" sz="5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1024Pixel</a:t>
              </a:r>
              <a:endParaRPr sz="5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8" name="Google Shape;168;g89e9fa3c1d_6_98"/>
            <p:cNvSpPr/>
            <p:nvPr/>
          </p:nvSpPr>
          <p:spPr>
            <a:xfrm>
              <a:off x="379730" y="2546350"/>
              <a:ext cx="407700" cy="1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-US" sz="5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768ixel</a:t>
              </a:r>
              <a:endParaRPr sz="5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69" name="Google Shape;169;g89e9fa3c1d_6_98"/>
            <p:cNvCxnSpPr/>
            <p:nvPr/>
          </p:nvCxnSpPr>
          <p:spPr>
            <a:xfrm flipH="1">
              <a:off x="648900" y="1852930"/>
              <a:ext cx="151200" cy="60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0" name="Google Shape;170;g89e9fa3c1d_6_98"/>
            <p:cNvCxnSpPr/>
            <p:nvPr/>
          </p:nvCxnSpPr>
          <p:spPr>
            <a:xfrm>
              <a:off x="751840" y="1852295"/>
              <a:ext cx="600" cy="173730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1" name="Google Shape;171;g89e9fa3c1d_6_98"/>
            <p:cNvCxnSpPr/>
            <p:nvPr/>
          </p:nvCxnSpPr>
          <p:spPr>
            <a:xfrm flipH="1">
              <a:off x="648900" y="3596005"/>
              <a:ext cx="151200" cy="600"/>
            </a:xfrm>
            <a:prstGeom prst="straightConnector1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2" name="Google Shape;172;g89e9fa3c1d_6_98"/>
          <p:cNvSpPr txBox="1"/>
          <p:nvPr/>
        </p:nvSpPr>
        <p:spPr>
          <a:xfrm>
            <a:off x="3613229" y="1518910"/>
            <a:ext cx="2834100" cy="25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A)  logo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로고 고정 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B) menu_tab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메인메뉴 탭  (모든페이지에서 동일하게 보여진다)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C) icons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메뉴의 실제 내용이 구현되는 영역 (스크롤)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D) cartin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선택한 메뉴가 목록으로 보여지는 장바구니 영역 ( 스크롤)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E) return_startScreen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처음으로 돌아가기 버튼 영역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F) payment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결제하기 버튼 영역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89e9fa3c1d_6_98"/>
          <p:cNvSpPr/>
          <p:nvPr/>
        </p:nvSpPr>
        <p:spPr>
          <a:xfrm>
            <a:off x="902450" y="1828150"/>
            <a:ext cx="549300" cy="322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89e9fa3c1d_6_98"/>
          <p:cNvSpPr/>
          <p:nvPr/>
        </p:nvSpPr>
        <p:spPr>
          <a:xfrm>
            <a:off x="1492750" y="1945450"/>
            <a:ext cx="1785900" cy="205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89e9fa3c1d_6_98"/>
          <p:cNvSpPr/>
          <p:nvPr/>
        </p:nvSpPr>
        <p:spPr>
          <a:xfrm>
            <a:off x="933900" y="2186175"/>
            <a:ext cx="2292300" cy="997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89e9fa3c1d_6_98"/>
          <p:cNvSpPr/>
          <p:nvPr/>
        </p:nvSpPr>
        <p:spPr>
          <a:xfrm>
            <a:off x="976350" y="3289850"/>
            <a:ext cx="1675200" cy="205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89e9fa3c1d_6_98"/>
          <p:cNvSpPr/>
          <p:nvPr/>
        </p:nvSpPr>
        <p:spPr>
          <a:xfrm>
            <a:off x="2773375" y="3261550"/>
            <a:ext cx="452700" cy="154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89e9fa3c1d_6_98"/>
          <p:cNvSpPr/>
          <p:nvPr/>
        </p:nvSpPr>
        <p:spPr>
          <a:xfrm>
            <a:off x="2801675" y="3452575"/>
            <a:ext cx="424500" cy="15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89e9fa3c1d_6_98"/>
          <p:cNvSpPr/>
          <p:nvPr/>
        </p:nvSpPr>
        <p:spPr>
          <a:xfrm>
            <a:off x="107504" y="0"/>
            <a:ext cx="8928992" cy="12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/>
          <p:nvPr/>
        </p:nvSpPr>
        <p:spPr>
          <a:xfrm>
            <a:off x="142875" y="206375"/>
            <a:ext cx="6644005" cy="446976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71755" y="127000"/>
            <a:ext cx="8985250" cy="4620260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7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 sz="1000" b="0" i="0" strike="noStrike" cap="none">
                <a:latin typeface="Arial"/>
                <a:ea typeface="Arial"/>
                <a:cs typeface="Arial"/>
                <a:sym typeface="Arial"/>
              </a:rPr>
              <a:t>8</a:t>
            </a:fld>
            <a:endParaRPr sz="1000" b="0" i="0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 txBox="1"/>
          <p:nvPr/>
        </p:nvSpPr>
        <p:spPr>
          <a:xfrm>
            <a:off x="454660" y="440690"/>
            <a:ext cx="1611630" cy="1078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7"/>
          <p:cNvCxnSpPr/>
          <p:nvPr/>
        </p:nvCxnSpPr>
        <p:spPr>
          <a:xfrm>
            <a:off x="589915" y="1045845"/>
            <a:ext cx="652780" cy="127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9" name="Google Shape;189;p7"/>
          <p:cNvSpPr txBox="1"/>
          <p:nvPr/>
        </p:nvSpPr>
        <p:spPr>
          <a:xfrm flipH="1">
            <a:off x="111125" y="4786630"/>
            <a:ext cx="1675130" cy="15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 COURT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1297250" y="3071000"/>
            <a:ext cx="42786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기본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컬러는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CI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 색상을  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Basic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칼라(블랙계열)를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Color로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하며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9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부분적인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Focus Color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사용할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있도록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한다.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9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웹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아이덴티티의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일관성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유지를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위하여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9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모든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페이지에서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테이블이나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서브메뉴 등과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이에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따라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발생하는</a:t>
            </a:r>
            <a:endParaRPr sz="9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이미지들은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컬러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시스템을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그대로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적용하거나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응용하여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사용하도록</a:t>
            </a:r>
            <a:r>
              <a:rPr lang="en-US" sz="9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한다</a:t>
            </a:r>
            <a:endParaRPr sz="15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1902460" y="599440"/>
            <a:ext cx="2995930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3. Color System</a:t>
            </a:r>
            <a:endParaRPr sz="15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1989455" y="1512570"/>
            <a:ext cx="6030595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93" name="Google Shape;193;p7"/>
          <p:cNvGraphicFramePr/>
          <p:nvPr/>
        </p:nvGraphicFramePr>
        <p:xfrm>
          <a:off x="6834505" y="208915"/>
          <a:ext cx="2142475" cy="4448705"/>
        </p:xfrm>
        <a:graphic>
          <a:graphicData uri="http://schemas.openxmlformats.org/drawingml/2006/table">
            <a:tbl>
              <a:tblPr>
                <a:noFill/>
                <a:tableStyleId>{54F511EC-D835-4630-B6BB-D5DE4A255D08}</a:tableStyleId>
              </a:tblPr>
              <a:tblGrid>
                <a:gridCol w="384800"/>
                <a:gridCol w="283200"/>
                <a:gridCol w="1474475"/>
              </a:tblGrid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화면형태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 (화면설명)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94" name="Google Shape;194;p7"/>
          <p:cNvGrpSpPr/>
          <p:nvPr/>
        </p:nvGrpSpPr>
        <p:grpSpPr>
          <a:xfrm>
            <a:off x="1399900" y="1518925"/>
            <a:ext cx="4343583" cy="1439036"/>
            <a:chOff x="1149650" y="2425688"/>
            <a:chExt cx="4343583" cy="1439036"/>
          </a:xfrm>
        </p:grpSpPr>
        <p:sp>
          <p:nvSpPr>
            <p:cNvPr id="195" name="Google Shape;195;p7"/>
            <p:cNvSpPr/>
            <p:nvPr/>
          </p:nvSpPr>
          <p:spPr>
            <a:xfrm>
              <a:off x="1149650" y="3245200"/>
              <a:ext cx="1021800" cy="32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Snow</a:t>
              </a:r>
              <a:endParaRPr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#fffafa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rgb(255, 250, 250)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3305163" y="2425688"/>
              <a:ext cx="768000" cy="705600"/>
            </a:xfrm>
            <a:prstGeom prst="roundRect">
              <a:avLst>
                <a:gd name="adj" fmla="val 16667"/>
              </a:avLst>
            </a:prstGeom>
            <a:solidFill>
              <a:srgbClr val="FFA500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225838" y="2425688"/>
              <a:ext cx="768000" cy="705600"/>
            </a:xfrm>
            <a:prstGeom prst="roundRect">
              <a:avLst>
                <a:gd name="adj" fmla="val 16667"/>
              </a:avLst>
            </a:prstGeom>
            <a:solidFill>
              <a:srgbClr val="FFFAFA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2245013" y="2425688"/>
              <a:ext cx="768000" cy="705600"/>
            </a:xfrm>
            <a:prstGeom prst="roundRect">
              <a:avLst>
                <a:gd name="adj" fmla="val 16667"/>
              </a:avLst>
            </a:prstGeom>
            <a:solidFill>
              <a:srgbClr val="696969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4485969" y="2736969"/>
              <a:ext cx="429300" cy="394200"/>
            </a:xfrm>
            <a:prstGeom prst="roundRect">
              <a:avLst>
                <a:gd name="adj" fmla="val 16667"/>
              </a:avLst>
            </a:prstGeom>
            <a:solidFill>
              <a:srgbClr val="B22222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2189311" y="3245200"/>
              <a:ext cx="1224600" cy="32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DimGray</a:t>
              </a:r>
              <a:endParaRPr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#696969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rgb(105, 105, 105)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3305175" y="3245224"/>
              <a:ext cx="1143000" cy="6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Orange</a:t>
              </a:r>
              <a:endParaRPr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#ffa500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rgb(255, 165, 0)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4268633" y="3245200"/>
              <a:ext cx="1224600" cy="32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FireBrick</a:t>
              </a:r>
              <a:endParaRPr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#b22222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rgb(178, 34, 34)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7"/>
          <p:cNvSpPr/>
          <p:nvPr/>
        </p:nvSpPr>
        <p:spPr>
          <a:xfrm>
            <a:off x="107504" y="0"/>
            <a:ext cx="8928992" cy="12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sldNum" idx="12"/>
          </p:nvPr>
        </p:nvSpPr>
        <p:spPr>
          <a:xfrm>
            <a:off x="8472170" y="4663440"/>
            <a:ext cx="549275" cy="39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fld id="{00000000-1234-1234-1234-123412341234}" type="slidenum">
              <a:rPr lang="en-US" sz="1000" b="0" i="0" strike="noStrike" cap="none">
                <a:latin typeface="Arial"/>
                <a:ea typeface="Arial"/>
                <a:cs typeface="Arial"/>
                <a:sym typeface="Arial"/>
              </a:rPr>
              <a:t>9</a:t>
            </a:fld>
            <a:endParaRPr sz="1000" b="0" i="0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8"/>
          <p:cNvSpPr txBox="1"/>
          <p:nvPr/>
        </p:nvSpPr>
        <p:spPr>
          <a:xfrm>
            <a:off x="454660" y="440690"/>
            <a:ext cx="1611630" cy="1078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" name="Google Shape;210;p8"/>
          <p:cNvCxnSpPr/>
          <p:nvPr/>
        </p:nvCxnSpPr>
        <p:spPr>
          <a:xfrm>
            <a:off x="589915" y="1045845"/>
            <a:ext cx="652780" cy="127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11" name="Google Shape;211;p8"/>
          <p:cNvGraphicFramePr/>
          <p:nvPr/>
        </p:nvGraphicFramePr>
        <p:xfrm>
          <a:off x="6834505" y="208915"/>
          <a:ext cx="2142475" cy="4408025"/>
        </p:xfrm>
        <a:graphic>
          <a:graphicData uri="http://schemas.openxmlformats.org/drawingml/2006/table">
            <a:tbl>
              <a:tblPr>
                <a:noFill/>
                <a:tableStyleId>{54F511EC-D835-4630-B6BB-D5DE4A255D08}</a:tableStyleId>
              </a:tblPr>
              <a:tblGrid>
                <a:gridCol w="384800"/>
                <a:gridCol w="283200"/>
                <a:gridCol w="1474475"/>
              </a:tblGrid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메인화면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화면형태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987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 (화면설명)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200" marR="3620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750" marR="71750" marT="47000" marB="47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2" name="Google Shape;212;p8"/>
          <p:cNvSpPr/>
          <p:nvPr/>
        </p:nvSpPr>
        <p:spPr>
          <a:xfrm>
            <a:off x="142875" y="206375"/>
            <a:ext cx="6644005" cy="446976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71755" y="127000"/>
            <a:ext cx="8985300" cy="4620300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8"/>
          <p:cNvSpPr txBox="1"/>
          <p:nvPr/>
        </p:nvSpPr>
        <p:spPr>
          <a:xfrm flipH="1">
            <a:off x="111125" y="4786630"/>
            <a:ext cx="1675130" cy="15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 COURT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513080" y="1242695"/>
            <a:ext cx="2995930" cy="78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1902460" y="599440"/>
            <a:ext cx="2995930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4. Typo System </a:t>
            </a:r>
            <a:endParaRPr sz="15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1558125" y="2897675"/>
            <a:ext cx="3684600" cy="13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835" marR="0" lvl="0" indent="-4578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기본서체</a:t>
            </a: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나눔고딕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835" marR="0" lvl="0" indent="-4578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기본 폰트사이즈 : </a:t>
            </a: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16 px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버튼 폰트사이즈 : </a:t>
            </a: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20px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835" marR="0" lvl="0" indent="-4578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강조 폰트사이즈 : </a:t>
            </a: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24px (장바구니의 주문수량, 주문금액)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835" marR="0" lvl="0" indent="-4578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팝업창 제목 폰트사이즈 : </a:t>
            </a: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36px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8" name="Google Shape;218;p8"/>
          <p:cNvGraphicFramePr/>
          <p:nvPr/>
        </p:nvGraphicFramePr>
        <p:xfrm>
          <a:off x="888348" y="1455188"/>
          <a:ext cx="5153075" cy="1030615"/>
        </p:xfrm>
        <a:graphic>
          <a:graphicData uri="http://schemas.openxmlformats.org/drawingml/2006/table">
            <a:tbl>
              <a:tblPr>
                <a:noFill/>
                <a:tableStyleId>{54F511EC-D835-4630-B6BB-D5DE4A255D08}</a:tableStyleId>
              </a:tblPr>
              <a:tblGrid>
                <a:gridCol w="558850"/>
                <a:gridCol w="556800"/>
                <a:gridCol w="953875"/>
                <a:gridCol w="766050"/>
                <a:gridCol w="772500"/>
                <a:gridCol w="772500"/>
                <a:gridCol w="772500"/>
              </a:tblGrid>
              <a:tr h="2146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  <a:t>사용자 환경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  <a:t>Font Face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  <a:t>Font Size 1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latin typeface="Gulim"/>
                          <a:ea typeface="Gulim"/>
                          <a:cs typeface="Gulim"/>
                          <a:sym typeface="Gulim"/>
                        </a:rPr>
                        <a:t>(basic)</a:t>
                      </a:r>
                      <a:endParaRPr sz="800" b="1" u="none" strike="noStrike" cap="none"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  <a:t>Font Size 2</a:t>
                      </a:r>
                      <a:endParaRPr sz="800" b="1" u="none" strike="noStrike" cap="none">
                        <a:solidFill>
                          <a:schemeClr val="dk1"/>
                        </a:solidFill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  <a:t>(button)</a:t>
                      </a:r>
                      <a:endParaRPr sz="800" b="1" u="none" strike="noStrike" cap="none">
                        <a:solidFill>
                          <a:schemeClr val="dk1"/>
                        </a:solidFill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  <a:t>Font Size 3</a:t>
                      </a:r>
                      <a:endParaRPr sz="800" b="1" u="none" strike="noStrike" cap="none">
                        <a:solidFill>
                          <a:schemeClr val="dk1"/>
                        </a:solidFill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  <a:t>(point)</a:t>
                      </a:r>
                      <a:endParaRPr sz="800" b="1" u="none" strike="noStrike" cap="none">
                        <a:solidFill>
                          <a:schemeClr val="dk1"/>
                        </a:solidFill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  <a:t>Font Size 4</a:t>
                      </a:r>
                      <a:endParaRPr sz="800" b="1" u="none" strike="noStrike" cap="none">
                        <a:solidFill>
                          <a:schemeClr val="dk1"/>
                        </a:solidFill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  <a:t>(title)</a:t>
                      </a:r>
                      <a:endParaRPr sz="800" b="1" u="none" strike="noStrike" cap="none">
                        <a:solidFill>
                          <a:schemeClr val="dk1"/>
                        </a:solidFill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</a:tr>
              <a:tr h="318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  <a:t>키오스크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  <a:t>국문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  <a:t>나눔고딕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Gulim"/>
                          <a:ea typeface="Gulim"/>
                          <a:cs typeface="Gulim"/>
                          <a:sym typeface="Gulim"/>
                        </a:rPr>
                        <a:t>16</a:t>
                      </a: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  <a:t> </a:t>
                      </a:r>
                      <a:r>
                        <a:rPr lang="en-US" sz="900" u="none" strike="noStrike" cap="none">
                          <a:latin typeface="Gulim"/>
                          <a:ea typeface="Gulim"/>
                          <a:cs typeface="Gulim"/>
                          <a:sym typeface="Gulim"/>
                        </a:rPr>
                        <a:t>px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Gulim"/>
                          <a:ea typeface="Gulim"/>
                          <a:cs typeface="Gulim"/>
                          <a:sym typeface="Gulim"/>
                        </a:rPr>
                        <a:t>20 px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Gulim"/>
                          <a:ea typeface="Gulim"/>
                          <a:cs typeface="Gulim"/>
                          <a:sym typeface="Gulim"/>
                        </a:rPr>
                        <a:t>24 px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Gulim"/>
                          <a:ea typeface="Gulim"/>
                          <a:cs typeface="Gulim"/>
                          <a:sym typeface="Gulim"/>
                        </a:rPr>
                        <a:t>36 px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65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  <a:t>영문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  <a:t>나눔고딕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9" name="Google Shape;219;p8"/>
          <p:cNvSpPr/>
          <p:nvPr/>
        </p:nvSpPr>
        <p:spPr>
          <a:xfrm>
            <a:off x="107504" y="0"/>
            <a:ext cx="8928992" cy="12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1198</Words>
  <Application>Microsoft Office PowerPoint</Application>
  <PresentationFormat>화면 슬라이드 쇼(16:9)</PresentationFormat>
  <Paragraphs>429</Paragraphs>
  <Slides>23</Slides>
  <Notes>23</Notes>
  <HiddenSlides>10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박혜미</dc:creator>
  <cp:lastModifiedBy>jin</cp:lastModifiedBy>
  <cp:revision>1</cp:revision>
  <dcterms:modified xsi:type="dcterms:W3CDTF">2020-12-03T07:18:14Z</dcterms:modified>
</cp:coreProperties>
</file>